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303" r:id="rId6"/>
    <p:sldId id="366" r:id="rId7"/>
    <p:sldId id="365" r:id="rId8"/>
    <p:sldId id="280" r:id="rId9"/>
    <p:sldId id="367" r:id="rId10"/>
    <p:sldId id="314" r:id="rId11"/>
    <p:sldId id="316" r:id="rId12"/>
    <p:sldId id="348" r:id="rId13"/>
    <p:sldId id="317" r:id="rId14"/>
    <p:sldId id="350" r:id="rId15"/>
    <p:sldId id="311" r:id="rId16"/>
    <p:sldId id="360" r:id="rId1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96">
          <p15:clr>
            <a:srgbClr val="A4A3A4"/>
          </p15:clr>
        </p15:guide>
        <p15:guide id="2" orient="horz" pos="635">
          <p15:clr>
            <a:srgbClr val="A4A3A4"/>
          </p15:clr>
        </p15:guide>
        <p15:guide id="3" pos="3840">
          <p15:clr>
            <a:srgbClr val="A4A3A4"/>
          </p15:clr>
        </p15:guide>
        <p15:guide id="4" pos="3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4196"/>
        <p:guide orient="horz" pos="635"/>
        <p:guide pos="3840"/>
        <p:guide pos="3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1643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792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2242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915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797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908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4433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171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4000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979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0391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DD7DF-B099-4757-99B5-D096D7930893}" type="datetimeFigureOut">
              <a:rPr lang="es-PE" smtClean="0"/>
              <a:t>8/03/2021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80F-C58B-4B54-AF05-FF195D05B1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238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oi.org/10.6084/m9.figshare.13064231.v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25174A-FE81-4CDD-99A1-311B8EFF8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6" y="1556397"/>
            <a:ext cx="10724224" cy="44475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Fragment Library of Natural Products and Compounds </a:t>
            </a:r>
            <a:r>
              <a:rPr lang="es-MX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Drug</a:t>
            </a:r>
            <a:r>
              <a:rPr lang="es-MX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Discovery </a:t>
            </a:r>
          </a:p>
          <a:p>
            <a:endParaRPr lang="es-MX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 Luisa Chávez-Hernández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Autonomous University of Mexico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2C7FF5-90D7-4AA1-BB0C-A7AFA697D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56195" r="380" b="12080"/>
          <a:stretch/>
        </p:blipFill>
        <p:spPr>
          <a:xfrm>
            <a:off x="57562" y="6267035"/>
            <a:ext cx="3846819" cy="5437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77DC71-26FB-4AD2-80F7-F83927F55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14297" r="1414" b="63260"/>
          <a:stretch/>
        </p:blipFill>
        <p:spPr>
          <a:xfrm>
            <a:off x="8345181" y="89961"/>
            <a:ext cx="3846819" cy="384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0589" y="5957463"/>
            <a:ext cx="57246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ON SECONDARY METABOLITE DISCOVERY	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Applications in Secondary Metabolite Discovery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March 2021</a:t>
            </a:r>
          </a:p>
        </p:txBody>
      </p:sp>
    </p:spTree>
    <p:extLst>
      <p:ext uri="{BB962C8B-B14F-4D97-AF65-F5344CB8AC3E}">
        <p14:creationId xmlns:p14="http://schemas.microsoft.com/office/powerpoint/2010/main" val="3052029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73587E7-46E6-480C-BFE4-8C7B9C995EB8}"/>
              </a:ext>
            </a:extLst>
          </p:cNvPr>
          <p:cNvSpPr/>
          <p:nvPr/>
        </p:nvSpPr>
        <p:spPr>
          <a:xfrm>
            <a:off x="8359850" y="2451024"/>
            <a:ext cx="2354095" cy="5981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4A6899A3-10EA-454D-8965-4BC619683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94294" r="81593" b="1157"/>
          <a:stretch/>
        </p:blipFill>
        <p:spPr>
          <a:xfrm>
            <a:off x="8435266" y="2514598"/>
            <a:ext cx="904673" cy="325878"/>
          </a:xfrm>
          <a:prstGeom prst="rect">
            <a:avLst/>
          </a:prstGeom>
        </p:spPr>
      </p:pic>
      <p:pic>
        <p:nvPicPr>
          <p:cNvPr id="1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3E32600F-272B-4EFD-96F6-E4C708846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1" t="62728" r="28134" b="8451"/>
          <a:stretch/>
        </p:blipFill>
        <p:spPr>
          <a:xfrm>
            <a:off x="1818232" y="1683613"/>
            <a:ext cx="5025414" cy="2414671"/>
          </a:xfrm>
          <a:prstGeom prst="rect">
            <a:avLst/>
          </a:prstGeom>
        </p:spPr>
      </p:pic>
      <p:pic>
        <p:nvPicPr>
          <p:cNvPr id="9" name="Imagen 8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6D78CB96-8553-468B-AE5A-C3DBC162B8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62767" r="28654" b="9646"/>
          <a:stretch/>
        </p:blipFill>
        <p:spPr>
          <a:xfrm>
            <a:off x="1742920" y="4442726"/>
            <a:ext cx="5176038" cy="2310469"/>
          </a:xfrm>
          <a:prstGeom prst="rect">
            <a:avLst/>
          </a:prstGeom>
        </p:spPr>
      </p:pic>
      <p:pic>
        <p:nvPicPr>
          <p:cNvPr id="11" name="Imagen 10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9A053B3E-8731-4FBB-82E3-48A778AAB8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5" t="94132" r="24248" b="1319"/>
          <a:stretch/>
        </p:blipFill>
        <p:spPr>
          <a:xfrm>
            <a:off x="9399520" y="2479305"/>
            <a:ext cx="1157592" cy="325878"/>
          </a:xfrm>
          <a:prstGeom prst="rect">
            <a:avLst/>
          </a:prstGeom>
        </p:spPr>
      </p:pic>
      <p:pic>
        <p:nvPicPr>
          <p:cNvPr id="15" name="Imagen 1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073937D9-5FD2-4FEB-8829-FA3EA4F1BA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t="96272" r="67299" b="1544"/>
          <a:stretch/>
        </p:blipFill>
        <p:spPr>
          <a:xfrm>
            <a:off x="8374825" y="2833948"/>
            <a:ext cx="822138" cy="156424"/>
          </a:xfrm>
          <a:prstGeom prst="rect">
            <a:avLst/>
          </a:prstGeom>
        </p:spPr>
      </p:pic>
      <p:sp>
        <p:nvSpPr>
          <p:cNvPr id="16" name="TextBox 33">
            <a:extLst>
              <a:ext uri="{FF2B5EF4-FFF2-40B4-BE49-F238E27FC236}">
                <a16:creationId xmlns:a16="http://schemas.microsoft.com/office/drawing/2014/main" id="{5E12884B-BEFB-4756-8261-26C3B49283F8}"/>
              </a:ext>
            </a:extLst>
          </p:cNvPr>
          <p:cNvSpPr txBox="1"/>
          <p:nvPr/>
        </p:nvSpPr>
        <p:spPr>
          <a:xfrm>
            <a:off x="2480708" y="1285285"/>
            <a:ext cx="39045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Times New Roman"/>
                <a:cs typeface="Times New Roman"/>
              </a:rPr>
              <a:t>Compounds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F8920E8-062A-4D8D-9A16-78884733319E}"/>
              </a:ext>
            </a:extLst>
          </p:cNvPr>
          <p:cNvSpPr txBox="1"/>
          <p:nvPr/>
        </p:nvSpPr>
        <p:spPr>
          <a:xfrm>
            <a:off x="2480707" y="4010739"/>
            <a:ext cx="39045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9F3187"/>
                </a:solidFill>
                <a:latin typeface="Times New Roman"/>
                <a:cs typeface="Times New Roman"/>
              </a:rPr>
              <a:t>Fragments</a:t>
            </a:r>
          </a:p>
        </p:txBody>
      </p:sp>
      <p:sp>
        <p:nvSpPr>
          <p:cNvPr id="19" name="Marcador de número de diapositiva 3">
            <a:extLst>
              <a:ext uri="{FF2B5EF4-FFF2-40B4-BE49-F238E27FC236}">
                <a16:creationId xmlns:a16="http://schemas.microsoft.com/office/drawing/2014/main" id="{E92551E8-4B5D-4E68-AE6C-3104BFD2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281F4E7-132C-4587-B539-BEFA324EE4C9}"/>
              </a:ext>
            </a:extLst>
          </p:cNvPr>
          <p:cNvSpPr/>
          <p:nvPr/>
        </p:nvSpPr>
        <p:spPr>
          <a:xfrm>
            <a:off x="7581433" y="3690833"/>
            <a:ext cx="3974841" cy="885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more fragments in common between COCONUT-CAS and COCONUT-DCM, compared to their compounds. 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2249AFA3-EAA5-496F-B34F-F85D2EAB66EC}"/>
              </a:ext>
            </a:extLst>
          </p:cNvPr>
          <p:cNvSpPr txBox="1">
            <a:spLocks/>
          </p:cNvSpPr>
          <p:nvPr/>
        </p:nvSpPr>
        <p:spPr>
          <a:xfrm>
            <a:off x="1429305" y="22367"/>
            <a:ext cx="99607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of the chemical space of the compounds data sets generated with Tree Maps</a:t>
            </a:r>
          </a:p>
        </p:txBody>
      </p:sp>
    </p:spTree>
    <p:extLst>
      <p:ext uri="{BB962C8B-B14F-4D97-AF65-F5344CB8AC3E}">
        <p14:creationId xmlns:p14="http://schemas.microsoft.com/office/powerpoint/2010/main" val="296221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33">
            <a:extLst>
              <a:ext uri="{FF2B5EF4-FFF2-40B4-BE49-F238E27FC236}">
                <a16:creationId xmlns:a16="http://schemas.microsoft.com/office/drawing/2014/main" id="{5E12884B-BEFB-4756-8261-26C3B49283F8}"/>
              </a:ext>
            </a:extLst>
          </p:cNvPr>
          <p:cNvSpPr txBox="1"/>
          <p:nvPr/>
        </p:nvSpPr>
        <p:spPr>
          <a:xfrm>
            <a:off x="2897016" y="1227284"/>
            <a:ext cx="39045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Times New Roman"/>
                <a:cs typeface="Times New Roman"/>
              </a:rPr>
              <a:t>Compounds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F8920E8-062A-4D8D-9A16-78884733319E}"/>
              </a:ext>
            </a:extLst>
          </p:cNvPr>
          <p:cNvSpPr txBox="1"/>
          <p:nvPr/>
        </p:nvSpPr>
        <p:spPr>
          <a:xfrm>
            <a:off x="2897016" y="3849704"/>
            <a:ext cx="39045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9F3187"/>
                </a:solidFill>
                <a:latin typeface="Times New Roman"/>
                <a:cs typeface="Times New Roman"/>
              </a:rPr>
              <a:t>Fragments</a:t>
            </a:r>
          </a:p>
        </p:txBody>
      </p:sp>
      <p:pic>
        <p:nvPicPr>
          <p:cNvPr id="18" name="Imagen 17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8D22625E-87CA-41C3-B050-7D8B78468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65" y="4221992"/>
            <a:ext cx="6380128" cy="2439422"/>
          </a:xfrm>
          <a:prstGeom prst="rect">
            <a:avLst/>
          </a:prstGeom>
        </p:spPr>
      </p:pic>
      <p:pic>
        <p:nvPicPr>
          <p:cNvPr id="19" name="Imagen 18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E512F56C-A431-44E0-A2EC-9FA737F9A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1"/>
          <a:stretch/>
        </p:blipFill>
        <p:spPr>
          <a:xfrm>
            <a:off x="1248281" y="1609875"/>
            <a:ext cx="6380128" cy="226060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30DC670-5C05-4348-A64E-2092F3D77635}"/>
              </a:ext>
            </a:extLst>
          </p:cNvPr>
          <p:cNvSpPr/>
          <p:nvPr/>
        </p:nvSpPr>
        <p:spPr>
          <a:xfrm>
            <a:off x="8124392" y="2463979"/>
            <a:ext cx="3441232" cy="272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Hardly, compounds between CAS and DCM converge in chemical space, contrary to their fragments. </a:t>
            </a:r>
          </a:p>
          <a:p>
            <a:pPr algn="just">
              <a:lnSpc>
                <a:spcPts val="2300"/>
              </a:lnSpc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3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DCM fragments, too, can be used as building blocks in the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novo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bioactive molecules even though the original compounds have weak biological activity.</a:t>
            </a:r>
          </a:p>
        </p:txBody>
      </p:sp>
      <p:sp>
        <p:nvSpPr>
          <p:cNvPr id="12" name="Marcador de número de diapositiva 3">
            <a:extLst>
              <a:ext uri="{FF2B5EF4-FFF2-40B4-BE49-F238E27FC236}">
                <a16:creationId xmlns:a16="http://schemas.microsoft.com/office/drawing/2014/main" id="{5B942CDC-1677-45E7-BC3D-FE4A2E42D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D3E7173-B3A1-458A-ACA2-20F8F70C852D}"/>
              </a:ext>
            </a:extLst>
          </p:cNvPr>
          <p:cNvSpPr txBox="1">
            <a:spLocks/>
          </p:cNvSpPr>
          <p:nvPr/>
        </p:nvSpPr>
        <p:spPr>
          <a:xfrm>
            <a:off x="1429305" y="22367"/>
            <a:ext cx="99607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of the chemicla space of the compounds data sets generated with Tree Maps</a:t>
            </a:r>
            <a:endParaRPr lang="es-MX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2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51D11-F3C0-4DE3-81EF-A6F95C52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376" y="167915"/>
            <a:ext cx="78867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F22E22-79E2-498F-91D4-A8243C403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58" y="1282469"/>
            <a:ext cx="10830757" cy="499768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natural product fragment libraries we generated in this work are public available at: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https://doi.org/10.6084/m9.figshare.13064231.v1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fragments retained the structural characteristics from original compounds which was consistent with the results of our previous work. Natural products (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COCONUT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FooDB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were structurally more complex as well as compounds in a 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focused set (</a:t>
            </a:r>
            <a:r>
              <a:rPr lang="en-US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Therefore, they would be a an important starting point for the synthesis of new novel and bioactive molecules (</a:t>
            </a:r>
            <a:r>
              <a:rPr lang="en-US" sz="2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novo </a:t>
            </a: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design). 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chemical space defined by the structural diversity of each data set is mostly defined by NP (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COCONUT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followed by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for compounds and fragments.</a:t>
            </a:r>
          </a:p>
          <a:p>
            <a:pPr algn="just">
              <a:lnSpc>
                <a:spcPct val="110000"/>
              </a:lnSpc>
            </a:pP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-fragments can be used as building-blocks in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novo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bioactive molecules even though the parent compounds have weak biological activity.</a:t>
            </a:r>
          </a:p>
          <a:p>
            <a:pPr marL="0" indent="0" algn="just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MX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672439-33B0-4035-9E2E-004A89C9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56195" r="380" b="12080"/>
          <a:stretch/>
        </p:blipFill>
        <p:spPr>
          <a:xfrm>
            <a:off x="57562" y="6267035"/>
            <a:ext cx="3846819" cy="5437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743032D-03AA-4199-A5E5-44792FD3F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14297" r="1414" b="63260"/>
          <a:stretch/>
        </p:blipFill>
        <p:spPr>
          <a:xfrm>
            <a:off x="8345181" y="89961"/>
            <a:ext cx="3846819" cy="384675"/>
          </a:xfrm>
          <a:prstGeom prst="rect">
            <a:avLst/>
          </a:prstGeom>
        </p:spPr>
      </p:pic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49EEB809-7956-4F9C-BFCB-727BC1EA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04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05BA01BB-E958-46DF-9ECA-5475D8D5C9F6}"/>
              </a:ext>
            </a:extLst>
          </p:cNvPr>
          <p:cNvSpPr txBox="1">
            <a:spLocks/>
          </p:cNvSpPr>
          <p:nvPr/>
        </p:nvSpPr>
        <p:spPr>
          <a:xfrm>
            <a:off x="1107621" y="475140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17" name="Imagen 1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CD6F78A-50A7-4650-8434-43904E049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660676"/>
            <a:ext cx="1287790" cy="1625613"/>
          </a:xfrm>
          <a:prstGeom prst="rect">
            <a:avLst/>
          </a:prstGeom>
        </p:spPr>
      </p:pic>
      <p:pic>
        <p:nvPicPr>
          <p:cNvPr id="3074" name="Picture 2" descr="PROGRAMA DE MAESTRÍA Y DOCTORADO EN CIENCIAS QUÍMICAS">
            <a:extLst>
              <a:ext uri="{FF2B5EF4-FFF2-40B4-BE49-F238E27FC236}">
                <a16:creationId xmlns:a16="http://schemas.microsoft.com/office/drawing/2014/main" id="{BE85B86C-5B56-467C-B787-5F152373E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13" y="1885418"/>
            <a:ext cx="2775873" cy="10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cas CONACYT | Convocatorias y Requisitos | Mextudia">
            <a:extLst>
              <a:ext uri="{FF2B5EF4-FFF2-40B4-BE49-F238E27FC236}">
                <a16:creationId xmlns:a16="http://schemas.microsoft.com/office/drawing/2014/main" id="{22106B41-DCBB-44F5-A0FF-E454C9AF0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43" y="3970769"/>
            <a:ext cx="2430557" cy="154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upercómputo">
            <a:extLst>
              <a:ext uri="{FF2B5EF4-FFF2-40B4-BE49-F238E27FC236}">
                <a16:creationId xmlns:a16="http://schemas.microsoft.com/office/drawing/2014/main" id="{1B8CF31A-25A7-4C51-9E38-588A7022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034" y="3899474"/>
            <a:ext cx="1738584" cy="21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025FA5C-E4B2-418F-8D55-93DFDFD76D55}"/>
              </a:ext>
            </a:extLst>
          </p:cNvPr>
          <p:cNvSpPr/>
          <p:nvPr/>
        </p:nvSpPr>
        <p:spPr>
          <a:xfrm>
            <a:off x="745724" y="1969398"/>
            <a:ext cx="5163307" cy="329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José L. Medina-Franco, PhD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accepting me into your research group (DIFACQUIM). PhD Supervisor.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4625" indent="-174625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Norberto Sánchez-Cruz, PhD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his help with python and sharing his experience and knowledge in cheminformatics.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4625" indent="-174625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Sorokina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developing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Open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COCONUT) and making it public-available.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17413" y="552584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LANCAD-UNAM-DGTIC-335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16486" y="5929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05747" y="5525845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Scholarship 847870</a:t>
            </a:r>
          </a:p>
        </p:txBody>
      </p:sp>
    </p:spTree>
    <p:extLst>
      <p:ext uri="{BB962C8B-B14F-4D97-AF65-F5344CB8AC3E}">
        <p14:creationId xmlns:p14="http://schemas.microsoft.com/office/powerpoint/2010/main" val="424315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6407970-E76A-4871-92F5-FEDBD535E72E}"/>
              </a:ext>
            </a:extLst>
          </p:cNvPr>
          <p:cNvSpPr/>
          <p:nvPr/>
        </p:nvSpPr>
        <p:spPr>
          <a:xfrm>
            <a:off x="826611" y="2671306"/>
            <a:ext cx="6235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1562 Approved drugs for clinical use (1981-2015).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2E3201-FA2A-4AD8-9213-80A80511394D}"/>
              </a:ext>
            </a:extLst>
          </p:cNvPr>
          <p:cNvSpPr txBox="1"/>
          <p:nvPr/>
        </p:nvSpPr>
        <p:spPr>
          <a:xfrm>
            <a:off x="6625699" y="3136791"/>
            <a:ext cx="201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Acetylsalicylic acid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(Aspirin) </a:t>
            </a:r>
          </a:p>
        </p:txBody>
      </p:sp>
      <p:pic>
        <p:nvPicPr>
          <p:cNvPr id="3076" name="Picture 4" descr="Ampicilina - Wikipedia, la enciclopedia libre">
            <a:extLst>
              <a:ext uri="{FF2B5EF4-FFF2-40B4-BE49-F238E27FC236}">
                <a16:creationId xmlns:a16="http://schemas.microsoft.com/office/drawing/2014/main" id="{892D4892-EB02-46FE-ACE4-9053D2EF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671" y="1811490"/>
            <a:ext cx="2334155" cy="123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FECA3FC-ACBC-4A11-A9E6-1D1CBC798A16}"/>
              </a:ext>
            </a:extLst>
          </p:cNvPr>
          <p:cNvSpPr txBox="1"/>
          <p:nvPr/>
        </p:nvSpPr>
        <p:spPr>
          <a:xfrm>
            <a:off x="9404042" y="313679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Ampicillin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3C9286B-0B6F-4FEE-AB4D-F18F0B371B41}"/>
              </a:ext>
            </a:extLst>
          </p:cNvPr>
          <p:cNvSpPr/>
          <p:nvPr/>
        </p:nvSpPr>
        <p:spPr>
          <a:xfrm>
            <a:off x="1391964" y="32605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</a:rPr>
              <a:t>   4%  Natural products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</a:rPr>
              <a:t> 21 % Derived from natural products</a:t>
            </a:r>
          </a:p>
        </p:txBody>
      </p:sp>
      <p:sp>
        <p:nvSpPr>
          <p:cNvPr id="18" name="Marcador de número de diapositiva 3">
            <a:extLst>
              <a:ext uri="{FF2B5EF4-FFF2-40B4-BE49-F238E27FC236}">
                <a16:creationId xmlns:a16="http://schemas.microsoft.com/office/drawing/2014/main" id="{66A7B5B1-40BA-46A6-BE6B-7FF269D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496CD82-9DFD-4DD3-B23A-DFB8EAA4C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14297" r="1414" b="63260"/>
          <a:stretch/>
        </p:blipFill>
        <p:spPr>
          <a:xfrm>
            <a:off x="8345181" y="89961"/>
            <a:ext cx="3846819" cy="384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EC52B-3E0E-4D6A-83C0-91F12D14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12" y="2146969"/>
            <a:ext cx="1088662" cy="9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F1DB996-192F-4717-BD62-A72185DC3A26}"/>
              </a:ext>
            </a:extLst>
          </p:cNvPr>
          <p:cNvSpPr/>
          <p:nvPr/>
        </p:nvSpPr>
        <p:spPr>
          <a:xfrm>
            <a:off x="689499" y="4625043"/>
            <a:ext cx="1081300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dirty="0">
                <a:latin typeface="Times New Roman" panose="02020603050405020304" pitchFamily="18" charset="0"/>
              </a:rPr>
              <a:t>In addition, natural products fragments can be generated with retrosynthetic rules and these substructures can serve as building-blocks in the Pseudo-NP synthesis or </a:t>
            </a:r>
            <a:r>
              <a:rPr lang="en-US" i="1" dirty="0">
                <a:latin typeface="Times New Roman" panose="02020603050405020304" pitchFamily="18" charset="0"/>
              </a:rPr>
              <a:t>de novo </a:t>
            </a:r>
            <a:r>
              <a:rPr lang="en-US" dirty="0">
                <a:latin typeface="Times New Roman" panose="02020603050405020304" pitchFamily="18" charset="0"/>
              </a:rPr>
              <a:t>design. </a:t>
            </a:r>
          </a:p>
          <a:p>
            <a:pPr algn="just">
              <a:lnSpc>
                <a:spcPts val="2700"/>
              </a:lnSpc>
            </a:pPr>
            <a:r>
              <a:rPr lang="en-US" dirty="0">
                <a:latin typeface="Times New Roman" panose="02020603050405020304" pitchFamily="18" charset="0"/>
              </a:rPr>
              <a:t>Pseudo-NP synthesis combine NP-fragments in a way that has not yet been observed in nature.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DFF5B73-2C7F-42F3-99A3-55DB49897ACA}"/>
              </a:ext>
            </a:extLst>
          </p:cNvPr>
          <p:cNvSpPr/>
          <p:nvPr/>
        </p:nvSpPr>
        <p:spPr>
          <a:xfrm>
            <a:off x="79899" y="6277304"/>
            <a:ext cx="69076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Vidadala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R.; </a:t>
            </a:r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Golz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C.; </a:t>
            </a:r>
            <a:r>
              <a:rPr lang="es-MX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Strohmann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et. al.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Ed.,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651–655.</a:t>
            </a:r>
          </a:p>
          <a:p>
            <a:pPr algn="just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Gao, D.; Zhou, T.; Da, L.-T. et. Al.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8577–8581.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611A5A8-CB2E-4298-9E7F-D10DCAF63D50}"/>
              </a:ext>
            </a:extLst>
          </p:cNvPr>
          <p:cNvSpPr/>
          <p:nvPr/>
        </p:nvSpPr>
        <p:spPr>
          <a:xfrm>
            <a:off x="826611" y="1805088"/>
            <a:ext cx="5538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</a:rPr>
              <a:t>Natural products have been relevant since the beginning of the pharmaceutical era. 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65B134AC-2138-4CEF-9793-4B67DDCB37C1}"/>
              </a:ext>
            </a:extLst>
          </p:cNvPr>
          <p:cNvSpPr txBox="1">
            <a:spLocks/>
          </p:cNvSpPr>
          <p:nvPr/>
        </p:nvSpPr>
        <p:spPr>
          <a:xfrm>
            <a:off x="1477951" y="1835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  </a:t>
            </a:r>
          </a:p>
        </p:txBody>
      </p:sp>
    </p:spTree>
    <p:extLst>
      <p:ext uri="{BB962C8B-B14F-4D97-AF65-F5344CB8AC3E}">
        <p14:creationId xmlns:p14="http://schemas.microsoft.com/office/powerpoint/2010/main" val="186161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C942ECF6-8272-4A98-A25A-73E9A519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0C97C30-3B72-4575-B221-8E17708B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14297" r="1414" b="63260"/>
          <a:stretch/>
        </p:blipFill>
        <p:spPr>
          <a:xfrm>
            <a:off x="8345181" y="89961"/>
            <a:ext cx="3846819" cy="38467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BA1CF8C1-08FE-4882-ABD6-85320D2E47B3}"/>
              </a:ext>
            </a:extLst>
          </p:cNvPr>
          <p:cNvSpPr txBox="1">
            <a:spLocks/>
          </p:cNvSpPr>
          <p:nvPr/>
        </p:nvSpPr>
        <p:spPr>
          <a:xfrm>
            <a:off x="1477951" y="1835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 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CD437E4-335A-4E89-9600-76E428F1727A}"/>
              </a:ext>
            </a:extLst>
          </p:cNvPr>
          <p:cNvSpPr/>
          <p:nvPr/>
        </p:nvSpPr>
        <p:spPr>
          <a:xfrm>
            <a:off x="932155" y="1261620"/>
            <a:ext cx="10502283" cy="1450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products (NP) have unique functional groups.</a:t>
            </a:r>
          </a:p>
          <a:p>
            <a:pPr marL="285750" indent="-285750" algn="just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 amounts from NP are obtained during extraction and purification procedures. </a:t>
            </a:r>
          </a:p>
          <a:p>
            <a:pPr marL="285750" indent="-285750" algn="just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maximize the use of NP, we propose to generate fragments libraries from NP that can be used such as building blocks for the synthesis of the so-called “pseudo-NP.”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DBB0F6C-AC59-4F74-A15C-00377E6CC10E}"/>
              </a:ext>
            </a:extLst>
          </p:cNvPr>
          <p:cNvSpPr/>
          <p:nvPr/>
        </p:nvSpPr>
        <p:spPr>
          <a:xfrm>
            <a:off x="42300" y="6119336"/>
            <a:ext cx="99069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Sorokina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M.; Steinbeck, C.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Cheminform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2020,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20.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 Y.; Kirchmair, J. 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Mol. Inf. </a:t>
            </a:r>
            <a:r>
              <a:rPr lang="de-D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2000171.</a:t>
            </a:r>
          </a:p>
          <a:p>
            <a:pPr algn="just"/>
            <a:r>
              <a:rPr 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Christoforow, A.; Wilke, J.; Binici, A. et al. </a:t>
            </a:r>
            <a:r>
              <a:rPr lang="nl-N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Angew. Chemie Int. Ed.</a:t>
            </a:r>
            <a:r>
              <a:rPr 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14715–14723.</a:t>
            </a:r>
          </a:p>
          <a:p>
            <a:pPr algn="just"/>
            <a:endParaRPr lang="es-MX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23CB3D2-2EC6-408D-8E36-DBAFC592C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513647"/>
              </p:ext>
            </p:extLst>
          </p:nvPr>
        </p:nvGraphicFramePr>
        <p:xfrm>
          <a:off x="2181287" y="2984889"/>
          <a:ext cx="7767961" cy="261755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1317">
                  <a:extLst>
                    <a:ext uri="{9D8B030D-6E8A-4147-A177-3AD203B41FA5}">
                      <a16:colId xmlns:a16="http://schemas.microsoft.com/office/drawing/2014/main" val="871946455"/>
                    </a:ext>
                  </a:extLst>
                </a:gridCol>
                <a:gridCol w="1575351">
                  <a:extLst>
                    <a:ext uri="{9D8B030D-6E8A-4147-A177-3AD203B41FA5}">
                      <a16:colId xmlns:a16="http://schemas.microsoft.com/office/drawing/2014/main" val="1136381995"/>
                    </a:ext>
                  </a:extLst>
                </a:gridCol>
                <a:gridCol w="1504309">
                  <a:extLst>
                    <a:ext uri="{9D8B030D-6E8A-4147-A177-3AD203B41FA5}">
                      <a16:colId xmlns:a16="http://schemas.microsoft.com/office/drawing/2014/main" val="3264332559"/>
                    </a:ext>
                  </a:extLst>
                </a:gridCol>
                <a:gridCol w="1726984">
                  <a:extLst>
                    <a:ext uri="{9D8B030D-6E8A-4147-A177-3AD203B41FA5}">
                      <a16:colId xmlns:a16="http://schemas.microsoft.com/office/drawing/2014/main" val="2131877165"/>
                    </a:ext>
                  </a:extLst>
                </a:gridCol>
              </a:tblGrid>
              <a:tr h="3806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Dataset</a:t>
                      </a:r>
                      <a:endParaRPr lang="es-MX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Original compounds</a:t>
                      </a:r>
                      <a:endParaRPr lang="es-MX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Processed compounds</a:t>
                      </a:r>
                      <a:endParaRPr lang="es-MX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Generated fragments</a:t>
                      </a:r>
                      <a:endParaRPr lang="es-MX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0825819"/>
                  </a:ext>
                </a:extLst>
              </a:tr>
              <a:tr h="38061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COlleCtion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Open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(COCONUT)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432,706</a:t>
                      </a:r>
                      <a:endParaRPr lang="es-MX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382,248</a:t>
                      </a:r>
                      <a:endParaRPr lang="es-MX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52,630</a:t>
                      </a:r>
                      <a:endParaRPr lang="es-MX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556885"/>
                  </a:ext>
                </a:extLst>
              </a:tr>
              <a:tr h="190309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 Database (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FooDB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23,883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21,319</a:t>
                      </a:r>
                      <a:endParaRPr lang="es-MX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3186</a:t>
                      </a:r>
                      <a:endParaRPr lang="es-MX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8812486"/>
                  </a:ext>
                </a:extLst>
              </a:tr>
              <a:tr h="26297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Dark Chemical Matter (DCM)*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139,352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139,326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14,001</a:t>
                      </a:r>
                      <a:endParaRPr lang="es-MX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4867882"/>
                  </a:ext>
                </a:extLst>
              </a:tr>
              <a:tr h="38061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Chemical Abstract Service (CAS) set focused on COVID-19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48,876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44,692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8432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850564"/>
                  </a:ext>
                </a:extLst>
              </a:tr>
              <a:tr h="49487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Inhibitors of the main protease of SARS-CoV-2 (3CLP)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</a:t>
                      </a:r>
                      <a:endParaRPr lang="es-MX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6687554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C7EB3591-F2A5-4394-AFEF-A5B1E401354E}"/>
              </a:ext>
            </a:extLst>
          </p:cNvPr>
          <p:cNvSpPr/>
          <p:nvPr/>
        </p:nvSpPr>
        <p:spPr>
          <a:xfrm>
            <a:off x="2050636" y="5662643"/>
            <a:ext cx="6586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</a:rPr>
              <a:t>*Compounds that not showed activity although that have been thoroughly tested (DCM)</a:t>
            </a:r>
            <a:endParaRPr lang="es-MX" sz="1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8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C942ECF6-8272-4A98-A25A-73E9A519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0C97C30-3B72-4575-B221-8E17708BD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14297" r="1414" b="63260"/>
          <a:stretch/>
        </p:blipFill>
        <p:spPr>
          <a:xfrm>
            <a:off x="8345181" y="89961"/>
            <a:ext cx="3846819" cy="38467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BA1CF8C1-08FE-4882-ABD6-85320D2E47B3}"/>
              </a:ext>
            </a:extLst>
          </p:cNvPr>
          <p:cNvSpPr txBox="1">
            <a:spLocks/>
          </p:cNvSpPr>
          <p:nvPr/>
        </p:nvSpPr>
        <p:spPr>
          <a:xfrm>
            <a:off x="1477951" y="1835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Rectángulo 2">
            <a:extLst>
              <a:ext uri="{FF2B5EF4-FFF2-40B4-BE49-F238E27FC236}">
                <a16:creationId xmlns:a16="http://schemas.microsoft.com/office/drawing/2014/main" id="{3C2F94A8-337F-4183-9F5E-81C4B1E9F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684" y="1994035"/>
            <a:ext cx="2497137" cy="1219200"/>
          </a:xfrm>
          <a:prstGeom prst="rect">
            <a:avLst/>
          </a:prstGeom>
          <a:gradFill rotWithShape="1">
            <a:gsLst>
              <a:gs pos="0">
                <a:srgbClr val="F7BDA4"/>
              </a:gs>
              <a:gs pos="50000">
                <a:srgbClr val="F5B195"/>
              </a:gs>
              <a:gs pos="100000">
                <a:srgbClr val="F8A581"/>
              </a:gs>
            </a:gsLst>
            <a:lin ang="5400000"/>
          </a:gradFill>
          <a:ln w="6350" algn="ctr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s-MX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Curated SMILES and generation of canonical </a:t>
            </a:r>
            <a:r>
              <a:rPr kumimoji="0" lang="en-US" altLang="es-MX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tautomers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id="{E5800851-0B1E-4ABC-9E15-17099918C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2996" y="2001972"/>
            <a:ext cx="1570038" cy="1211263"/>
          </a:xfrm>
          <a:prstGeom prst="rect">
            <a:avLst/>
          </a:prstGeom>
          <a:gradFill rotWithShape="1">
            <a:gsLst>
              <a:gs pos="0">
                <a:srgbClr val="D2D2D2"/>
              </a:gs>
              <a:gs pos="50000">
                <a:srgbClr val="C8C8C8"/>
              </a:gs>
              <a:gs pos="100000">
                <a:srgbClr val="C0C0C0"/>
              </a:gs>
            </a:gsLst>
            <a:lin ang="5400000"/>
          </a:gradFill>
          <a:ln w="6350" algn="ctr">
            <a:solidFill>
              <a:srgbClr val="A5A5A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MX" altLang="es-MX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 set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ángulo 3">
            <a:extLst>
              <a:ext uri="{FF2B5EF4-FFF2-40B4-BE49-F238E27FC236}">
                <a16:creationId xmlns:a16="http://schemas.microsoft.com/office/drawing/2014/main" id="{DEEBBB12-8ED5-4708-99EA-64D77184F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709" y="1954790"/>
            <a:ext cx="3136887" cy="1236663"/>
          </a:xfrm>
          <a:prstGeom prst="rect">
            <a:avLst/>
          </a:prstGeom>
          <a:gradFill rotWithShape="1">
            <a:gsLst>
              <a:gs pos="0">
                <a:srgbClr val="FFDD9C"/>
              </a:gs>
              <a:gs pos="50000">
                <a:srgbClr val="FFD78E"/>
              </a:gs>
              <a:gs pos="100000">
                <a:srgbClr val="FFD479"/>
              </a:gs>
            </a:gsLst>
            <a:lin ang="5400000"/>
          </a:gra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s-MX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Fragment libraries generated using Retrosynthetic Combinatorial Analysis Procedure (RECAP)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ángulo 4">
            <a:extLst>
              <a:ext uri="{FF2B5EF4-FFF2-40B4-BE49-F238E27FC236}">
                <a16:creationId xmlns:a16="http://schemas.microsoft.com/office/drawing/2014/main" id="{14C60967-485E-4CED-83B7-B06A8CB9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796" y="3849822"/>
            <a:ext cx="2962275" cy="1382713"/>
          </a:xfrm>
          <a:prstGeom prst="rect">
            <a:avLst/>
          </a:prstGeom>
          <a:gradFill rotWithShape="1">
            <a:gsLst>
              <a:gs pos="0">
                <a:srgbClr val="B1CBE9"/>
              </a:gs>
              <a:gs pos="50000">
                <a:srgbClr val="A3C1E5"/>
              </a:gs>
              <a:gs pos="100000">
                <a:srgbClr val="92B9E4"/>
              </a:gs>
            </a:gsLst>
            <a:lin ang="5400000"/>
          </a:gradFill>
          <a:ln w="6350" algn="ctr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s-MX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Visualization of chemical </a:t>
            </a:r>
            <a:r>
              <a:rPr lang="en-US" altLang="es-MX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kumimoji="0" lang="en-US" altLang="es-MX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pace using TMAP for both compounds and fragments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ángulo 5">
            <a:extLst>
              <a:ext uri="{FF2B5EF4-FFF2-40B4-BE49-F238E27FC236}">
                <a16:creationId xmlns:a16="http://schemas.microsoft.com/office/drawing/2014/main" id="{690BB463-06E4-4AE5-8E0C-622F0236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534" y="3796290"/>
            <a:ext cx="3278188" cy="1355725"/>
          </a:xfrm>
          <a:prstGeom prst="rect">
            <a:avLst/>
          </a:prstGeom>
          <a:gradFill rotWithShape="1">
            <a:gsLst>
              <a:gs pos="0">
                <a:srgbClr val="B5D5A7"/>
              </a:gs>
              <a:gs pos="50000">
                <a:srgbClr val="AACE99"/>
              </a:gs>
              <a:gs pos="100000">
                <a:srgbClr val="9CCA86"/>
              </a:gs>
            </a:gsLst>
            <a:lin ang="5400000"/>
          </a:gradFill>
          <a:ln w="6350" algn="ctr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s-MX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Structural features such as fraction of chiral carbons; fraction of sp</a:t>
            </a:r>
            <a:r>
              <a:rPr kumimoji="0" lang="en-US" altLang="es-MX" sz="1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altLang="es-MX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carbons; atoms of carbon, oxygen, nitrogen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42" name="AutoShape 18">
            <a:extLst>
              <a:ext uri="{FF2B5EF4-FFF2-40B4-BE49-F238E27FC236}">
                <a16:creationId xmlns:a16="http://schemas.microsoft.com/office/drawing/2014/main" id="{66724463-9F92-43C3-B326-1204D77BEBC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77796" y="2586172"/>
            <a:ext cx="631825" cy="1588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43" name="AutoShape 19">
            <a:extLst>
              <a:ext uri="{FF2B5EF4-FFF2-40B4-BE49-F238E27FC236}">
                <a16:creationId xmlns:a16="http://schemas.microsoft.com/office/drawing/2014/main" id="{E1D1D8A6-E845-4E6B-BED1-0080A30F7A2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95646" y="2598872"/>
            <a:ext cx="630238" cy="3175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44" name="AutoShape 20">
            <a:extLst>
              <a:ext uri="{FF2B5EF4-FFF2-40B4-BE49-F238E27FC236}">
                <a16:creationId xmlns:a16="http://schemas.microsoft.com/office/drawing/2014/main" id="{1F515806-5ED7-457C-AE77-1C78DF6D3B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791152" y="3213235"/>
            <a:ext cx="0" cy="59055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045" name="AutoShape 21">
            <a:extLst>
              <a:ext uri="{FF2B5EF4-FFF2-40B4-BE49-F238E27FC236}">
                <a16:creationId xmlns:a16="http://schemas.microsoft.com/office/drawing/2014/main" id="{E22A048D-E7EA-4674-9695-9CCCDF8F138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08003" y="4541178"/>
            <a:ext cx="866775" cy="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46" name="Picture 22">
            <a:extLst>
              <a:ext uri="{FF2B5EF4-FFF2-40B4-BE49-F238E27FC236}">
                <a16:creationId xmlns:a16="http://schemas.microsoft.com/office/drawing/2014/main" id="{02884AD1-6CD4-46E1-97A3-F31ECB4F1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r="20753" b="1892"/>
          <a:stretch>
            <a:fillRect/>
          </a:stretch>
        </p:blipFill>
        <p:spPr bwMode="auto">
          <a:xfrm>
            <a:off x="1983959" y="3460885"/>
            <a:ext cx="8842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id="{6CAA5F42-D51C-4760-B8D9-657652F9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59" y="4489585"/>
            <a:ext cx="931862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29ECDE73-BBB7-4FC5-A027-7D107F881418}"/>
              </a:ext>
            </a:extLst>
          </p:cNvPr>
          <p:cNvSpPr/>
          <p:nvPr/>
        </p:nvSpPr>
        <p:spPr>
          <a:xfrm>
            <a:off x="87665" y="6428365"/>
            <a:ext cx="788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Chávez-Hernández, A.L.; Sánchez-Cruz, N.; Medina-Franco, J.L.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Biomolecules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1518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345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rculo: vacío 13">
            <a:extLst>
              <a:ext uri="{FF2B5EF4-FFF2-40B4-BE49-F238E27FC236}">
                <a16:creationId xmlns:a16="http://schemas.microsoft.com/office/drawing/2014/main" id="{E0F16995-8B04-4310-8EDB-6C9F235A2254}"/>
              </a:ext>
            </a:extLst>
          </p:cNvPr>
          <p:cNvSpPr/>
          <p:nvPr/>
        </p:nvSpPr>
        <p:spPr>
          <a:xfrm>
            <a:off x="3437750" y="4762392"/>
            <a:ext cx="763757" cy="777883"/>
          </a:xfrm>
          <a:prstGeom prst="donut">
            <a:avLst>
              <a:gd name="adj" fmla="val 28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6" name="Círculo: vacío 15">
            <a:extLst>
              <a:ext uri="{FF2B5EF4-FFF2-40B4-BE49-F238E27FC236}">
                <a16:creationId xmlns:a16="http://schemas.microsoft.com/office/drawing/2014/main" id="{AC43A1EA-C332-4A4F-8884-A915AF88EE71}"/>
              </a:ext>
            </a:extLst>
          </p:cNvPr>
          <p:cNvSpPr/>
          <p:nvPr/>
        </p:nvSpPr>
        <p:spPr>
          <a:xfrm>
            <a:off x="2614470" y="3307947"/>
            <a:ext cx="763757" cy="777883"/>
          </a:xfrm>
          <a:prstGeom prst="donut">
            <a:avLst>
              <a:gd name="adj" fmla="val 28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7" name="Círculo: vacío 16">
            <a:extLst>
              <a:ext uri="{FF2B5EF4-FFF2-40B4-BE49-F238E27FC236}">
                <a16:creationId xmlns:a16="http://schemas.microsoft.com/office/drawing/2014/main" id="{34CB578A-E19C-480B-9CA0-CF1FB6A0DD0C}"/>
              </a:ext>
            </a:extLst>
          </p:cNvPr>
          <p:cNvSpPr/>
          <p:nvPr/>
        </p:nvSpPr>
        <p:spPr>
          <a:xfrm>
            <a:off x="1953626" y="1856493"/>
            <a:ext cx="763757" cy="777883"/>
          </a:xfrm>
          <a:prstGeom prst="donut">
            <a:avLst>
              <a:gd name="adj" fmla="val 28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4" name="Imagen 3" descr="Diagrama, Diagrama de Venn&#10;&#10;Descripción generada automáticamente">
            <a:extLst>
              <a:ext uri="{FF2B5EF4-FFF2-40B4-BE49-F238E27FC236}">
                <a16:creationId xmlns:a16="http://schemas.microsoft.com/office/drawing/2014/main" id="{A4564A1E-DD0B-4F92-877E-E0082F39A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10" y="1683384"/>
            <a:ext cx="6243837" cy="4163439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DF6F9762-22C7-4A3C-98E3-2EA33415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359" y="335146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Overlapping structures between COCONUT,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FooDB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DCM, CAS, 3CLP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D27332-51DA-41D5-88CD-B5F6881B8AF6}"/>
              </a:ext>
            </a:extLst>
          </p:cNvPr>
          <p:cNvSpPr/>
          <p:nvPr/>
        </p:nvSpPr>
        <p:spPr>
          <a:xfrm>
            <a:off x="3462671" y="5788938"/>
            <a:ext cx="5257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28 overlapping fragments between five data sets. 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B6C2CF9-AC6D-4151-A368-8F29DA45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14297" r="1414" b="63260"/>
          <a:stretch/>
        </p:blipFill>
        <p:spPr>
          <a:xfrm>
            <a:off x="8345181" y="89961"/>
            <a:ext cx="3846819" cy="384675"/>
          </a:xfrm>
          <a:prstGeom prst="rect">
            <a:avLst/>
          </a:prstGeom>
        </p:spPr>
      </p:pic>
      <p:sp>
        <p:nvSpPr>
          <p:cNvPr id="15" name="Marcador de número de diapositiva 3">
            <a:extLst>
              <a:ext uri="{FF2B5EF4-FFF2-40B4-BE49-F238E27FC236}">
                <a16:creationId xmlns:a16="http://schemas.microsoft.com/office/drawing/2014/main" id="{4E0ACD59-DFD0-43A8-9DA1-21193946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E84412F-0811-498F-B48A-E0E1ED8B6726}"/>
              </a:ext>
            </a:extLst>
          </p:cNvPr>
          <p:cNvSpPr/>
          <p:nvPr/>
        </p:nvSpPr>
        <p:spPr>
          <a:xfrm>
            <a:off x="87665" y="6428365"/>
            <a:ext cx="788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Chávez-Hernández, A.L.; Sánchez-Cruz, N.; Medina-Franco, J.L.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Biomolecules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1518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7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B6C2CF9-AC6D-4151-A368-8F29DA454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14297" r="1414" b="63260"/>
          <a:stretch/>
        </p:blipFill>
        <p:spPr>
          <a:xfrm>
            <a:off x="8345181" y="89961"/>
            <a:ext cx="3846819" cy="384675"/>
          </a:xfrm>
          <a:prstGeom prst="rect">
            <a:avLst/>
          </a:prstGeom>
        </p:spPr>
      </p:pic>
      <p:sp>
        <p:nvSpPr>
          <p:cNvPr id="15" name="Marcador de número de diapositiva 3">
            <a:extLst>
              <a:ext uri="{FF2B5EF4-FFF2-40B4-BE49-F238E27FC236}">
                <a16:creationId xmlns:a16="http://schemas.microsoft.com/office/drawing/2014/main" id="{4E0ACD59-DFD0-43A8-9DA1-21193946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1CEADCB-5038-452C-B265-ACCF2DBEC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87411"/>
              </p:ext>
            </p:extLst>
          </p:nvPr>
        </p:nvGraphicFramePr>
        <p:xfrm>
          <a:off x="521329" y="1167472"/>
          <a:ext cx="6438766" cy="1932571"/>
        </p:xfrm>
        <a:graphic>
          <a:graphicData uri="http://schemas.openxmlformats.org/drawingml/2006/table">
            <a:tbl>
              <a:tblPr/>
              <a:tblGrid>
                <a:gridCol w="1467269">
                  <a:extLst>
                    <a:ext uri="{9D8B030D-6E8A-4147-A177-3AD203B41FA5}">
                      <a16:colId xmlns:a16="http://schemas.microsoft.com/office/drawing/2014/main" val="2293414694"/>
                    </a:ext>
                  </a:extLst>
                </a:gridCol>
                <a:gridCol w="1047565">
                  <a:extLst>
                    <a:ext uri="{9D8B030D-6E8A-4147-A177-3AD203B41FA5}">
                      <a16:colId xmlns:a16="http://schemas.microsoft.com/office/drawing/2014/main" val="2954769045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972995488"/>
                    </a:ext>
                  </a:extLst>
                </a:gridCol>
                <a:gridCol w="817637">
                  <a:extLst>
                    <a:ext uri="{9D8B030D-6E8A-4147-A177-3AD203B41FA5}">
                      <a16:colId xmlns:a16="http://schemas.microsoft.com/office/drawing/2014/main" val="962720968"/>
                    </a:ext>
                  </a:extLst>
                </a:gridCol>
                <a:gridCol w="1063601">
                  <a:extLst>
                    <a:ext uri="{9D8B030D-6E8A-4147-A177-3AD203B41FA5}">
                      <a16:colId xmlns:a16="http://schemas.microsoft.com/office/drawing/2014/main" val="4276616810"/>
                    </a:ext>
                  </a:extLst>
                </a:gridCol>
                <a:gridCol w="1075028">
                  <a:extLst>
                    <a:ext uri="{9D8B030D-6E8A-4147-A177-3AD203B41FA5}">
                      <a16:colId xmlns:a16="http://schemas.microsoft.com/office/drawing/2014/main" val="3960700697"/>
                    </a:ext>
                  </a:extLst>
                </a:gridCol>
              </a:tblGrid>
              <a:tr h="349231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Structural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features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COCONUT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FooDB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DCM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3CLP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319870"/>
                  </a:ext>
                </a:extLst>
              </a:tr>
              <a:tr h="28577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atoms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25.640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26.563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18.059</a:t>
                      </a:r>
                      <a:endParaRPr lang="es-MX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22.496</a:t>
                      </a:r>
                      <a:endParaRPr lang="es-MX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25.828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041040"/>
                  </a:ext>
                </a:extLst>
              </a:tr>
              <a:tr h="23314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 atoms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6.167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7.343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3.252</a:t>
                      </a:r>
                      <a:endParaRPr lang="es-MX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5.773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4.922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22645"/>
                  </a:ext>
                </a:extLst>
              </a:tr>
              <a:tr h="24207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Nitrogen atoms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1.445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0.668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2.859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4.157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3.582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82007"/>
                  </a:ext>
                </a:extLst>
              </a:tr>
              <a:tr h="36635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Fraction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</a:t>
                      </a:r>
                      <a:r>
                        <a:rPr lang="es-MX" sz="1400" b="1" kern="1200" baseline="300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carbons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0.506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0.620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0.342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0.489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0.291</a:t>
                      </a:r>
                      <a:endParaRPr lang="es-MX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409574"/>
                  </a:ext>
                </a:extLst>
              </a:tr>
              <a:tr h="3860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Fraction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chiral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carbons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0.154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0.152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0.145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0.069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420459"/>
                  </a:ext>
                </a:extLst>
              </a:tr>
            </a:tbl>
          </a:graphicData>
        </a:graphic>
      </p:graphicFrame>
      <p:sp>
        <p:nvSpPr>
          <p:cNvPr id="6" name="Control 1">
            <a:extLst>
              <a:ext uri="{FF2B5EF4-FFF2-40B4-BE49-F238E27FC236}">
                <a16:creationId xmlns:a16="http://schemas.microsoft.com/office/drawing/2014/main" id="{674E9F9A-1030-4E69-A234-27D4A26DC8F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729884" y="12879332"/>
            <a:ext cx="7162800" cy="22256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FB75419-907A-46AE-BF00-DFC7E7394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442902"/>
              </p:ext>
            </p:extLst>
          </p:nvPr>
        </p:nvGraphicFramePr>
        <p:xfrm>
          <a:off x="521328" y="3827919"/>
          <a:ext cx="6438765" cy="2100960"/>
        </p:xfrm>
        <a:graphic>
          <a:graphicData uri="http://schemas.openxmlformats.org/drawingml/2006/table">
            <a:tbl>
              <a:tblPr/>
              <a:tblGrid>
                <a:gridCol w="1467270">
                  <a:extLst>
                    <a:ext uri="{9D8B030D-6E8A-4147-A177-3AD203B41FA5}">
                      <a16:colId xmlns:a16="http://schemas.microsoft.com/office/drawing/2014/main" val="958260855"/>
                    </a:ext>
                  </a:extLst>
                </a:gridCol>
                <a:gridCol w="1091953">
                  <a:extLst>
                    <a:ext uri="{9D8B030D-6E8A-4147-A177-3AD203B41FA5}">
                      <a16:colId xmlns:a16="http://schemas.microsoft.com/office/drawing/2014/main" val="265915704"/>
                    </a:ext>
                  </a:extLst>
                </a:gridCol>
                <a:gridCol w="976544">
                  <a:extLst>
                    <a:ext uri="{9D8B030D-6E8A-4147-A177-3AD203B41FA5}">
                      <a16:colId xmlns:a16="http://schemas.microsoft.com/office/drawing/2014/main" val="3852143152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3809229450"/>
                    </a:ext>
                  </a:extLst>
                </a:gridCol>
                <a:gridCol w="985421">
                  <a:extLst>
                    <a:ext uri="{9D8B030D-6E8A-4147-A177-3AD203B41FA5}">
                      <a16:colId xmlns:a16="http://schemas.microsoft.com/office/drawing/2014/main" val="1928220155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2637341610"/>
                    </a:ext>
                  </a:extLst>
                </a:gridCol>
              </a:tblGrid>
              <a:tr h="47862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Structural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features</a:t>
                      </a:r>
                      <a:endParaRPr lang="es-MX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COCONUT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FooDB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DCM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3CLP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275140"/>
                  </a:ext>
                </a:extLst>
              </a:tr>
              <a:tr h="25473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atoms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18.504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12.991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10.181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9.904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8.926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177336"/>
                  </a:ext>
                </a:extLst>
              </a:tr>
              <a:tr h="25473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 atoms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3.524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3.173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1.748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3.678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1.556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328175"/>
                  </a:ext>
                </a:extLst>
              </a:tr>
              <a:tr h="25473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 atoms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0.795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0.394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1.475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0.883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0.713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070089"/>
                  </a:ext>
                </a:extLst>
              </a:tr>
              <a:tr h="383849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Fraction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</a:t>
                      </a:r>
                      <a:r>
                        <a:rPr lang="es-MX" sz="1400" b="1" kern="1200" baseline="300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carbons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0.557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0.615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0.330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0.656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0.298</a:t>
                      </a:r>
                      <a:endParaRPr lang="en-US" sz="1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057251"/>
                  </a:ext>
                </a:extLst>
              </a:tr>
              <a:tr h="383849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Fraction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chiral</a:t>
                      </a:r>
                      <a:r>
                        <a:rPr lang="es-MX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1400" b="1" kern="120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carbons</a:t>
                      </a:r>
                      <a:endParaRPr lang="es-MX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0.189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0.199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0.054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0.240</a:t>
                      </a:r>
                      <a:endParaRPr lang="en-US" sz="1400" b="1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0.071</a:t>
                      </a:r>
                      <a:endParaRPr lang="en-US" sz="1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05278"/>
                  </a:ext>
                </a:extLst>
              </a:tr>
            </a:tbl>
          </a:graphicData>
        </a:graphic>
      </p:graphicFrame>
      <p:sp>
        <p:nvSpPr>
          <p:cNvPr id="8" name="Control 2">
            <a:extLst>
              <a:ext uri="{FF2B5EF4-FFF2-40B4-BE49-F238E27FC236}">
                <a16:creationId xmlns:a16="http://schemas.microsoft.com/office/drawing/2014/main" id="{5AB3087A-95F4-4390-AA65-F6E4B8F3E7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777509" y="18282057"/>
            <a:ext cx="7162800" cy="22209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5EDB333-8771-43D6-BCF3-25E1D337EE88}"/>
              </a:ext>
            </a:extLst>
          </p:cNvPr>
          <p:cNvSpPr/>
          <p:nvPr/>
        </p:nvSpPr>
        <p:spPr>
          <a:xfrm>
            <a:off x="1883880" y="757938"/>
            <a:ext cx="3994952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US" b="1" kern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 Structural Features </a:t>
            </a:r>
            <a:endParaRPr lang="en-US" sz="1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9D9112B-3962-4E1B-A95F-7FDC96EF215A}"/>
              </a:ext>
            </a:extLst>
          </p:cNvPr>
          <p:cNvSpPr/>
          <p:nvPr/>
        </p:nvSpPr>
        <p:spPr>
          <a:xfrm>
            <a:off x="2094862" y="3412490"/>
            <a:ext cx="3572989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</a:pPr>
            <a:r>
              <a:rPr lang="en-US" b="1" kern="1400" dirty="0">
                <a:solidFill>
                  <a:srgbClr val="73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Fragments-Structural Features </a:t>
            </a:r>
            <a:endParaRPr lang="en-US" sz="10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FB2D235-B3EC-4B15-B640-11657524DECE}"/>
              </a:ext>
            </a:extLst>
          </p:cNvPr>
          <p:cNvSpPr/>
          <p:nvPr/>
        </p:nvSpPr>
        <p:spPr>
          <a:xfrm>
            <a:off x="7384035" y="932889"/>
            <a:ext cx="4321674" cy="514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just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products (COCONUT,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FooDB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had the largest number of carbon and oxygen atoms as well as compounds in the COVID-19 focused set (CAS and 3CLP). This trend was very similar in their derived fragments. </a:t>
            </a:r>
          </a:p>
          <a:p>
            <a:pPr marL="119063" indent="-119063" algn="just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063" indent="-119063" algn="just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COCONUT-fragments and compounds in the COVID-19 focused set had the largest number of nitrogen atoms. </a:t>
            </a:r>
          </a:p>
          <a:p>
            <a:pPr marL="119063" indent="-119063" algn="just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063" indent="-119063" algn="just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products (fragments and compounds) had the highest structural complexity (fraction of sp</a:t>
            </a:r>
            <a:r>
              <a:rPr lang="en-US" sz="15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carbons and fraction of chiral carbons). Also, compounds in the COVID-19 focused set.</a:t>
            </a:r>
          </a:p>
          <a:p>
            <a:pPr algn="just">
              <a:lnSpc>
                <a:spcPts val="2200"/>
              </a:lnSpc>
            </a:pP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product fragments could be used as building-blocks for synthesis of bioactivity molecules.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C746AB2-39FD-4D4C-9D7B-40782BC5B78D}"/>
              </a:ext>
            </a:extLst>
          </p:cNvPr>
          <p:cNvSpPr/>
          <p:nvPr/>
        </p:nvSpPr>
        <p:spPr>
          <a:xfrm>
            <a:off x="87665" y="6428365"/>
            <a:ext cx="788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Chávez-Hernández, A.L.; Sánchez-Cruz, N.; Medina-Franco, J.L.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Biomolecules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1518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2D9B73A5-B869-47EC-AEA3-22958B5BC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92685" r="8417" b="-614"/>
          <a:stretch/>
        </p:blipFill>
        <p:spPr>
          <a:xfrm>
            <a:off x="2828488" y="6067890"/>
            <a:ext cx="6644441" cy="787546"/>
          </a:xfrm>
          <a:prstGeom prst="rect">
            <a:avLst/>
          </a:prstGeom>
        </p:spPr>
      </p:pic>
      <p:pic>
        <p:nvPicPr>
          <p:cNvPr id="3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E62E3F11-1ECF-4FC7-B4C1-4CDD68498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8" t="8040" r="-932" b="64471"/>
          <a:stretch/>
        </p:blipFill>
        <p:spPr>
          <a:xfrm>
            <a:off x="2207358" y="1295173"/>
            <a:ext cx="7777284" cy="2456694"/>
          </a:xfrm>
          <a:prstGeom prst="rect">
            <a:avLst/>
          </a:prstGeom>
        </p:spPr>
      </p:pic>
      <p:pic>
        <p:nvPicPr>
          <p:cNvPr id="7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13BD08DE-35EC-40A3-84D6-88B001075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5" t="35529" r="28074" b="36942"/>
          <a:stretch/>
        </p:blipFill>
        <p:spPr>
          <a:xfrm>
            <a:off x="2231888" y="3751867"/>
            <a:ext cx="5268706" cy="24602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C64C327-96B7-441E-A88B-276E7EF4B057}"/>
              </a:ext>
            </a:extLst>
          </p:cNvPr>
          <p:cNvSpPr/>
          <p:nvPr/>
        </p:nvSpPr>
        <p:spPr>
          <a:xfrm>
            <a:off x="7525124" y="4317878"/>
            <a:ext cx="3570029" cy="863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compounds converge in the chemical space defined mostly by COCONUT, followed by DCM. </a:t>
            </a:r>
          </a:p>
        </p:txBody>
      </p:sp>
      <p:sp>
        <p:nvSpPr>
          <p:cNvPr id="11" name="Marcador de número de diapositiva 3">
            <a:extLst>
              <a:ext uri="{FF2B5EF4-FFF2-40B4-BE49-F238E27FC236}">
                <a16:creationId xmlns:a16="http://schemas.microsoft.com/office/drawing/2014/main" id="{F6E9424B-B458-48A8-8EEE-DA35F60B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F9D9321-EAB7-48C6-8DF5-EEB715FBDA82}"/>
              </a:ext>
            </a:extLst>
          </p:cNvPr>
          <p:cNvSpPr txBox="1">
            <a:spLocks/>
          </p:cNvSpPr>
          <p:nvPr/>
        </p:nvSpPr>
        <p:spPr>
          <a:xfrm>
            <a:off x="607935" y="175934"/>
            <a:ext cx="8671195" cy="1198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7AE0BE6-421A-4C4F-BB37-6A0ED8A12594}"/>
              </a:ext>
            </a:extLst>
          </p:cNvPr>
          <p:cNvSpPr txBox="1">
            <a:spLocks/>
          </p:cNvSpPr>
          <p:nvPr/>
        </p:nvSpPr>
        <p:spPr>
          <a:xfrm>
            <a:off x="1429305" y="-317888"/>
            <a:ext cx="9960745" cy="1940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of the chemical space of the compounds data sets generated with Tree Maps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30295DF-10BD-4626-BDA6-FFD0B0A1922E}"/>
              </a:ext>
            </a:extLst>
          </p:cNvPr>
          <p:cNvSpPr/>
          <p:nvPr/>
        </p:nvSpPr>
        <p:spPr>
          <a:xfrm>
            <a:off x="96438" y="1374867"/>
            <a:ext cx="21109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TMAP is a method to visualize thousands of compounds. Each set of similar compounds is linked together to form branches which are then linked to each other. </a:t>
            </a:r>
            <a:endParaRPr lang="es-MX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3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9535984E-6FDC-474C-94F1-0E1CC38A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94935" r="8417" b="791"/>
          <a:stretch/>
        </p:blipFill>
        <p:spPr>
          <a:xfrm>
            <a:off x="2828488" y="6291385"/>
            <a:ext cx="6644441" cy="424460"/>
          </a:xfrm>
          <a:prstGeom prst="rect">
            <a:avLst/>
          </a:prstGeom>
        </p:spPr>
      </p:pic>
      <p:pic>
        <p:nvPicPr>
          <p:cNvPr id="9" name="Imagen 8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401FF2E7-E760-46A5-9F4D-528A5D2BC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7682" r="-17" b="64588"/>
          <a:stretch/>
        </p:blipFill>
        <p:spPr>
          <a:xfrm>
            <a:off x="2274278" y="1257807"/>
            <a:ext cx="7611298" cy="2479004"/>
          </a:xfrm>
          <a:prstGeom prst="rect">
            <a:avLst/>
          </a:prstGeom>
        </p:spPr>
      </p:pic>
      <p:pic>
        <p:nvPicPr>
          <p:cNvPr id="7" name="Imagen 6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7EEB587B-8337-4AEB-811F-1EFF5AA287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35538" r="30986" b="36979"/>
          <a:stretch/>
        </p:blipFill>
        <p:spPr>
          <a:xfrm>
            <a:off x="2274278" y="3742442"/>
            <a:ext cx="5122623" cy="2456979"/>
          </a:xfrm>
          <a:prstGeom prst="rect">
            <a:avLst/>
          </a:prstGeom>
        </p:spPr>
      </p:pic>
      <p:sp>
        <p:nvSpPr>
          <p:cNvPr id="11" name="Marcador de número de diapositiva 3">
            <a:extLst>
              <a:ext uri="{FF2B5EF4-FFF2-40B4-BE49-F238E27FC236}">
                <a16:creationId xmlns:a16="http://schemas.microsoft.com/office/drawing/2014/main" id="{C96F1F36-DC4F-49CF-B43E-DF4D16E6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5302573-D488-45EC-A3A0-862CAE7C5A85}"/>
              </a:ext>
            </a:extLst>
          </p:cNvPr>
          <p:cNvSpPr/>
          <p:nvPr/>
        </p:nvSpPr>
        <p:spPr>
          <a:xfrm>
            <a:off x="7544134" y="4091629"/>
            <a:ext cx="2793929" cy="112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fragments converge in the chemical space defined mostly by COCONUT, followed by DCM.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7AE0BE6-421A-4C4F-BB37-6A0ED8A12594}"/>
              </a:ext>
            </a:extLst>
          </p:cNvPr>
          <p:cNvSpPr txBox="1">
            <a:spLocks/>
          </p:cNvSpPr>
          <p:nvPr/>
        </p:nvSpPr>
        <p:spPr>
          <a:xfrm>
            <a:off x="1429305" y="-317888"/>
            <a:ext cx="9960745" cy="1940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of the chemical space of the compounds data sets generated with Tree Maps</a:t>
            </a:r>
          </a:p>
        </p:txBody>
      </p:sp>
    </p:spTree>
    <p:extLst>
      <p:ext uri="{BB962C8B-B14F-4D97-AF65-F5344CB8AC3E}">
        <p14:creationId xmlns:p14="http://schemas.microsoft.com/office/powerpoint/2010/main" val="241517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4A6899A3-10EA-454D-8965-4BC619683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94484" r="67057" b="3483"/>
          <a:stretch/>
        </p:blipFill>
        <p:spPr>
          <a:xfrm>
            <a:off x="2413742" y="5005446"/>
            <a:ext cx="2043603" cy="165352"/>
          </a:xfrm>
          <a:prstGeom prst="rect">
            <a:avLst/>
          </a:prstGeom>
        </p:spPr>
      </p:pic>
      <p:pic>
        <p:nvPicPr>
          <p:cNvPr id="13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A4938A9-2561-419F-83C8-F3F73EF91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29" t="35824" r="-646" b="36942"/>
          <a:stretch/>
        </p:blipFill>
        <p:spPr>
          <a:xfrm>
            <a:off x="1428691" y="2096114"/>
            <a:ext cx="2498059" cy="258956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651723D-183B-4BE8-B287-22CB4396E646}"/>
              </a:ext>
            </a:extLst>
          </p:cNvPr>
          <p:cNvSpPr/>
          <p:nvPr/>
        </p:nvSpPr>
        <p:spPr>
          <a:xfrm>
            <a:off x="7626608" y="2802559"/>
            <a:ext cx="3624866" cy="86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more overlapping compounds between COCONUT and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FooDB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compared to their fragments.</a:t>
            </a:r>
            <a:endParaRPr lang="es-MX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8D29EC7E-652B-4FBF-BA70-4432C29C6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9" t="35487" r="-515" b="36979"/>
          <a:stretch/>
        </p:blipFill>
        <p:spPr>
          <a:xfrm>
            <a:off x="4128213" y="2067185"/>
            <a:ext cx="2414629" cy="2622399"/>
          </a:xfrm>
          <a:prstGeom prst="rect">
            <a:avLst/>
          </a:prstGeom>
        </p:spPr>
      </p:pic>
      <p:sp>
        <p:nvSpPr>
          <p:cNvPr id="11" name="TextBox 33">
            <a:extLst>
              <a:ext uri="{FF2B5EF4-FFF2-40B4-BE49-F238E27FC236}">
                <a16:creationId xmlns:a16="http://schemas.microsoft.com/office/drawing/2014/main" id="{09FB1832-EDC1-4E7C-BDF1-2DE7A2DA51AF}"/>
              </a:ext>
            </a:extLst>
          </p:cNvPr>
          <p:cNvSpPr txBox="1"/>
          <p:nvPr/>
        </p:nvSpPr>
        <p:spPr>
          <a:xfrm>
            <a:off x="1517448" y="1563704"/>
            <a:ext cx="24014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Times New Roman"/>
                <a:cs typeface="Times New Roman"/>
              </a:rPr>
              <a:t>Compounds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F8325D31-2C98-451C-AD4B-1C585996640A}"/>
              </a:ext>
            </a:extLst>
          </p:cNvPr>
          <p:cNvSpPr txBox="1"/>
          <p:nvPr/>
        </p:nvSpPr>
        <p:spPr>
          <a:xfrm>
            <a:off x="3194942" y="1561400"/>
            <a:ext cx="443166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9F3187"/>
                </a:solidFill>
                <a:latin typeface="Times New Roman"/>
                <a:cs typeface="Times New Roman"/>
              </a:rPr>
              <a:t>Fragments</a:t>
            </a:r>
          </a:p>
        </p:txBody>
      </p:sp>
      <p:pic>
        <p:nvPicPr>
          <p:cNvPr id="16" name="Imagen 15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C299CB5E-A7AC-4E80-A85C-B674EA974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t="96552" r="44807" b="1414"/>
          <a:stretch/>
        </p:blipFill>
        <p:spPr>
          <a:xfrm>
            <a:off x="4598281" y="4997261"/>
            <a:ext cx="1561796" cy="165353"/>
          </a:xfrm>
          <a:prstGeom prst="rect">
            <a:avLst/>
          </a:prstGeom>
        </p:spPr>
      </p:pic>
      <p:sp>
        <p:nvSpPr>
          <p:cNvPr id="18" name="Marcador de número de diapositiva 3">
            <a:extLst>
              <a:ext uri="{FF2B5EF4-FFF2-40B4-BE49-F238E27FC236}">
                <a16:creationId xmlns:a16="http://schemas.microsoft.com/office/drawing/2014/main" id="{CD43F531-81D5-4315-B3D8-8CBEF2DE0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82213" y="6173789"/>
            <a:ext cx="2057400" cy="365125"/>
          </a:xfrm>
        </p:spPr>
        <p:txBody>
          <a:bodyPr/>
          <a:lstStyle/>
          <a:p>
            <a:fld id="{B72EC3E7-A5AF-4D61-853D-F81354DB2F76}" type="slidenum">
              <a:rPr lang="es-MX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7AE0BE6-421A-4C4F-BB37-6A0ED8A12594}"/>
              </a:ext>
            </a:extLst>
          </p:cNvPr>
          <p:cNvSpPr txBox="1">
            <a:spLocks/>
          </p:cNvSpPr>
          <p:nvPr/>
        </p:nvSpPr>
        <p:spPr>
          <a:xfrm>
            <a:off x="1429305" y="280842"/>
            <a:ext cx="9960745" cy="1177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of the chemical space with Tree Maps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592BC76-D924-45CE-9156-72C1306A5074}"/>
              </a:ext>
            </a:extLst>
          </p:cNvPr>
          <p:cNvSpPr/>
          <p:nvPr/>
        </p:nvSpPr>
        <p:spPr>
          <a:xfrm>
            <a:off x="87665" y="6428365"/>
            <a:ext cx="788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Chávez-Hernández, A.L.; Sánchez-Cruz, N.; Medina-Franco, J.L. </a:t>
            </a:r>
            <a:r>
              <a:rPr lang="es-MX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Biomolecules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MX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1518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257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1CCB9EEB98A94882B198DD8F498585" ma:contentTypeVersion="4" ma:contentTypeDescription="Create a new document." ma:contentTypeScope="" ma:versionID="4c2efef1bc981d00279ac60eb4152c72">
  <xsd:schema xmlns:xsd="http://www.w3.org/2001/XMLSchema" xmlns:xs="http://www.w3.org/2001/XMLSchema" xmlns:p="http://schemas.microsoft.com/office/2006/metadata/properties" xmlns:ns3="e19b9e24-3167-45a0-a52f-fe0fedb31ace" targetNamespace="http://schemas.microsoft.com/office/2006/metadata/properties" ma:root="true" ma:fieldsID="986050450e91c25f0e4a6d47d7d86f57" ns3:_="">
    <xsd:import namespace="e19b9e24-3167-45a0-a52f-fe0fedb31a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b9e24-3167-45a0-a52f-fe0fedb31a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5E996B-308E-4405-8D16-5289944BCB68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19b9e24-3167-45a0-a52f-fe0fedb31ace"/>
  </ds:schemaRefs>
</ds:datastoreItem>
</file>

<file path=customXml/itemProps2.xml><?xml version="1.0" encoding="utf-8"?>
<ds:datastoreItem xmlns:ds="http://schemas.openxmlformats.org/officeDocument/2006/customXml" ds:itemID="{C3D27AB7-39F1-4016-98CC-715F7645D9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FB5914-5B52-44A0-A478-E368EFF8F1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9b9e24-3167-45a0-a52f-fe0fedb31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1170</Words>
  <Application>Microsoft Office PowerPoint</Application>
  <PresentationFormat>Panorámica</PresentationFormat>
  <Paragraphs>190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Overlapping structures between COCONUT, FooDB, DCM, CAS, 3CLP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ANA LUISA CHAVEZ HERNANDEZ</cp:lastModifiedBy>
  <cp:revision>44</cp:revision>
  <dcterms:created xsi:type="dcterms:W3CDTF">2020-12-14T04:46:35Z</dcterms:created>
  <dcterms:modified xsi:type="dcterms:W3CDTF">2021-03-09T05:23:47Z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0x0101000A1CCB9EEB98A94882B198DD8F498585</vt:lpwstr>
  </property>
</Properties>
</file>